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81" r:id="rId4"/>
    <p:sldId id="280" r:id="rId5"/>
    <p:sldId id="265" r:id="rId6"/>
    <p:sldId id="279" r:id="rId7"/>
    <p:sldId id="257" r:id="rId8"/>
    <p:sldId id="278" r:id="rId9"/>
    <p:sldId id="260" r:id="rId10"/>
    <p:sldId id="259" r:id="rId11"/>
    <p:sldId id="266" r:id="rId12"/>
    <p:sldId id="267" r:id="rId13"/>
    <p:sldId id="272" r:id="rId14"/>
    <p:sldId id="273" r:id="rId15"/>
    <p:sldId id="276" r:id="rId16"/>
    <p:sldId id="274" r:id="rId17"/>
    <p:sldId id="275" r:id="rId18"/>
    <p:sldId id="277" r:id="rId19"/>
    <p:sldId id="28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676D81-FA30-4DC4-BFDF-3B7BD92D566E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06DD5D4-D21D-4BB9-8AD2-A0E80DA0E0AB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757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6D81-FA30-4DC4-BFDF-3B7BD92D566E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5D4-D21D-4BB9-8AD2-A0E80DA0E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24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6D81-FA30-4DC4-BFDF-3B7BD92D566E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5D4-D21D-4BB9-8AD2-A0E80DA0E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6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6D81-FA30-4DC4-BFDF-3B7BD92D566E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5D4-D21D-4BB9-8AD2-A0E80DA0E0A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7445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6D81-FA30-4DC4-BFDF-3B7BD92D566E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5D4-D21D-4BB9-8AD2-A0E80DA0E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14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6D81-FA30-4DC4-BFDF-3B7BD92D566E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5D4-D21D-4BB9-8AD2-A0E80DA0E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1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6D81-FA30-4DC4-BFDF-3B7BD92D566E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5D4-D21D-4BB9-8AD2-A0E80DA0E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72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6D81-FA30-4DC4-BFDF-3B7BD92D566E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5D4-D21D-4BB9-8AD2-A0E80DA0E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81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6D81-FA30-4DC4-BFDF-3B7BD92D566E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5D4-D21D-4BB9-8AD2-A0E80DA0E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9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6D81-FA30-4DC4-BFDF-3B7BD92D566E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5D4-D21D-4BB9-8AD2-A0E80DA0E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6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6D81-FA30-4DC4-BFDF-3B7BD92D566E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5D4-D21D-4BB9-8AD2-A0E80DA0E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8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6D81-FA30-4DC4-BFDF-3B7BD92D566E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5D4-D21D-4BB9-8AD2-A0E80DA0E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2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6D81-FA30-4DC4-BFDF-3B7BD92D566E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5D4-D21D-4BB9-8AD2-A0E80DA0E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8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6D81-FA30-4DC4-BFDF-3B7BD92D566E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5D4-D21D-4BB9-8AD2-A0E80DA0E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20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6D81-FA30-4DC4-BFDF-3B7BD92D566E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5D4-D21D-4BB9-8AD2-A0E80DA0E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0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6D81-FA30-4DC4-BFDF-3B7BD92D566E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5D4-D21D-4BB9-8AD2-A0E80DA0E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90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6D81-FA30-4DC4-BFDF-3B7BD92D566E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5D4-D21D-4BB9-8AD2-A0E80DA0E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676D81-FA30-4DC4-BFDF-3B7BD92D566E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6DD5D4-D21D-4BB9-8AD2-A0E80DA0E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m.wikipedia.org/wiki/%D0%90%D1%80%D0%BC%D0%B8%D1%8F_%D0%A4%D1%80%D0%B0%D0%BD%D1%86%D0%B8%D0%B8" TargetMode="External"/><Relationship Id="rId13" Type="http://schemas.openxmlformats.org/officeDocument/2006/relationships/hyperlink" Target="https://ru.m.wikipedia.org/wiki/%D0%9F%D0%BE%D1%87%D1%82%D0%BE%D0%B2%D1%8B%D0%B9_%D0%B0%D0%B4%D1%80%D0%B5%D1%81" TargetMode="External"/><Relationship Id="rId3" Type="http://schemas.openxmlformats.org/officeDocument/2006/relationships/hyperlink" Target="https://ru.m.wikipedia.org/w/index.php?title=%D0%90%D0%B2%D1%81%D1%82%D1%80%D0%BE-%D0%93%D0%B5%D1%80%D0%BC%D0%B0%D0%BD%D1%81%D0%BA%D0%B8%D0%B9_%D0%BF%D0%BE%D1%87%D1%82%D0%BE%D0%B2%D1%8B%D0%B9_%D1%81%D0%BE%D1%8E%D0%B7&amp;action=edit&amp;redlink=1" TargetMode="External"/><Relationship Id="rId7" Type="http://schemas.openxmlformats.org/officeDocument/2006/relationships/hyperlink" Target="https://ru.m.wikipedia.org/wiki/%D0%A4%D1%80%D0%B0%D0%BD%D0%BA%D0%BE-%D0%BF%D1%80%D1%83%D1%81%D1%81%D0%BA%D0%B0%D1%8F_%D0%B2%D0%BE%D0%B9%D0%BD%D0%B0" TargetMode="External"/><Relationship Id="rId12" Type="http://schemas.openxmlformats.org/officeDocument/2006/relationships/hyperlink" Target="https://ru.m.wikipedia.org/wiki/%D0%9A%D0%BE%D0%BC%D0%BC%D0%B5%D1%80%D1%81%D0%B0%D0%BD%D1%82" TargetMode="External"/><Relationship Id="rId2" Type="http://schemas.openxmlformats.org/officeDocument/2006/relationships/hyperlink" Target="https://ru.m.wikipedia.org/wiki/%D0%A1%D1%82%D0%B5%D1%84%D0%B0%D0%BD,_%D0%93%D0%B5%D0%BD%D1%80%D0%B8%D1%85_%D1%84%D0%BE%D0%BD" TargetMode="External"/><Relationship Id="rId16" Type="http://schemas.openxmlformats.org/officeDocument/2006/relationships/hyperlink" Target="https://ru.m.wikipedia.org/wiki/%D0%9F%D0%BE%D1%87%D1%82%D0%BE%D0%B2%D0%B0%D1%8F_%D0%BC%D0%B0%D1%80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m.wikipedia.org/wiki/%D0%90%D0%B2%D1%81%D1%82%D1%80%D0%BE-%D0%92%D0%B5%D0%BD%D0%B3%D1%80%D0%B8%D1%8F" TargetMode="External"/><Relationship Id="rId11" Type="http://schemas.openxmlformats.org/officeDocument/2006/relationships/hyperlink" Target="https://ru.m.wikipedia.org/wiki/%D0%A1%D0%BE%D0%BB%D0%B4%D0%B0%D1%82" TargetMode="External"/><Relationship Id="rId5" Type="http://schemas.openxmlformats.org/officeDocument/2006/relationships/hyperlink" Target="https://ru.m.wikipedia.org/wiki/%D0%9E%D1%82%D0%BA%D1%80%D1%8B%D1%82%D0%BA%D0%B0#cite_note-2" TargetMode="External"/><Relationship Id="rId15" Type="http://schemas.openxmlformats.org/officeDocument/2006/relationships/hyperlink" Target="https://ru.m.wikipedia.org/wiki/%D0%9E%D1%82%D0%BF%D1%80%D0%B0%D0%B2%D0%B8%D1%82%D0%B5%D0%BB%D1%8C" TargetMode="External"/><Relationship Id="rId10" Type="http://schemas.openxmlformats.org/officeDocument/2006/relationships/hyperlink" Target="https://ru.m.wikipedia.org/wiki/%D0%98%D0%B4%D0%B5%D1%8F" TargetMode="External"/><Relationship Id="rId4" Type="http://schemas.openxmlformats.org/officeDocument/2006/relationships/hyperlink" Target="https://en.wikipedia.org/wiki/Austro-German_Postal_Union" TargetMode="External"/><Relationship Id="rId9" Type="http://schemas.openxmlformats.org/officeDocument/2006/relationships/hyperlink" Target="https://ru.m.wikipedia.org/wiki/%D0%93%D0%B5%D1%80%D0%BC%D0%B0%D0%BD%D1%81%D0%BA%D0%B0%D1%8F_%D0%B8%D0%BC%D0%BF%D0%B5%D1%80%D1%81%D0%BA%D0%B0%D1%8F_%D0%B0%D1%80%D0%BC%D0%B8%D1%8F" TargetMode="External"/><Relationship Id="rId14" Type="http://schemas.openxmlformats.org/officeDocument/2006/relationships/hyperlink" Target="https://ru.m.wikipedia.org/w/index.php?title=%D0%9F%D0%BE%D0%BB%D1%83%D1%87%D0%B0%D1%82%D0%B5%D0%BB%D1%8C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376" y="471054"/>
            <a:ext cx="8040624" cy="2507673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ru-RU" sz="3200" b="1" i="1" dirty="0" smtClean="0">
                <a:solidFill>
                  <a:prstClr val="white">
                    <a:lumMod val="50000"/>
                  </a:prstClr>
                </a:solidFill>
                <a:ea typeface="+mn-ea"/>
                <a:cs typeface="+mn-cs"/>
              </a:rPr>
              <a:t>Презентация:</a:t>
            </a:r>
            <a:r>
              <a:rPr lang="ru-RU" sz="3200" b="1" i="1" dirty="0" smtClean="0">
                <a:solidFill>
                  <a:srgbClr val="A6987D">
                    <a:lumMod val="75000"/>
                  </a:srgbClr>
                </a:solidFill>
                <a:ea typeface="+mn-ea"/>
                <a:cs typeface="+mn-cs"/>
              </a:rPr>
              <a:t> </a:t>
            </a:r>
            <a:r>
              <a:rPr lang="ru-RU" sz="3200" b="1" i="1" dirty="0">
                <a:solidFill>
                  <a:srgbClr val="B80E0F"/>
                </a:solidFill>
                <a:ea typeface="+mn-ea"/>
                <a:cs typeface="+mn-cs"/>
              </a:rPr>
              <a:t>Открытка к дню Победы.</a:t>
            </a:r>
            <a:r>
              <a:rPr lang="ru-RU" sz="3200" dirty="0">
                <a:solidFill>
                  <a:srgbClr val="B80E0F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B80E0F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969819"/>
            <a:ext cx="9144000" cy="4170218"/>
          </a:xfrm>
        </p:spPr>
        <p:txBody>
          <a:bodyPr>
            <a:normAutofit fontScale="77500" lnSpcReduction="20000"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spcAft>
                <a:spcPts val="0"/>
              </a:spcAft>
            </a:pPr>
            <a:r>
              <a:rPr lang="ru-RU" i="1" dirty="0"/>
              <a:t> </a:t>
            </a:r>
            <a:endParaRPr lang="ru-RU" i="1" dirty="0" smtClean="0"/>
          </a:p>
          <a:p>
            <a:pPr algn="r">
              <a:spcAft>
                <a:spcPts val="0"/>
              </a:spcAft>
            </a:pPr>
            <a:endParaRPr lang="ru-RU" i="1" kern="50" dirty="0">
              <a:latin typeface="Times New Roman" panose="02020603050405020304" pitchFamily="18" charset="0"/>
              <a:ea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800" i="1" kern="50" dirty="0" smtClean="0">
                <a:latin typeface="Times New Roman" panose="02020603050405020304" pitchFamily="18" charset="0"/>
                <a:ea typeface="Times New Roman CYR" panose="02020603050405020304" pitchFamily="18" charset="0"/>
                <a:cs typeface="Times New Roman CYR" panose="02020603050405020304" pitchFamily="18" charset="0"/>
              </a:rPr>
              <a:t>Составитель</a:t>
            </a:r>
            <a:r>
              <a:rPr lang="ru-RU" sz="1800" i="1" kern="50" dirty="0">
                <a:latin typeface="Times New Roman" panose="02020603050405020304" pitchFamily="18" charset="0"/>
                <a:ea typeface="Times New Roman CYR" panose="02020603050405020304" pitchFamily="18" charset="0"/>
                <a:cs typeface="Times New Roman CYR" panose="02020603050405020304" pitchFamily="18" charset="0"/>
              </a:rPr>
              <a:t>: </a:t>
            </a:r>
            <a:r>
              <a:rPr lang="de-DE" sz="1800" i="1" kern="50" dirty="0" err="1">
                <a:latin typeface="Times New Roman" panose="02020603050405020304" pitchFamily="18" charset="0"/>
                <a:ea typeface="Times New Roman CYR" panose="02020603050405020304" pitchFamily="18" charset="0"/>
                <a:cs typeface="Times New Roman CYR" panose="02020603050405020304" pitchFamily="18" charset="0"/>
              </a:rPr>
              <a:t>Пименова</a:t>
            </a:r>
            <a:r>
              <a:rPr lang="de-DE" sz="1800" i="1" kern="50" dirty="0">
                <a:latin typeface="Times New Roman" panose="02020603050405020304" pitchFamily="18" charset="0"/>
                <a:ea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de-DE" sz="1800" i="1" kern="50" dirty="0" err="1">
                <a:latin typeface="Times New Roman" panose="02020603050405020304" pitchFamily="18" charset="0"/>
                <a:ea typeface="Times New Roman CYR" panose="02020603050405020304" pitchFamily="18" charset="0"/>
                <a:cs typeface="Times New Roman CYR" panose="02020603050405020304" pitchFamily="18" charset="0"/>
              </a:rPr>
              <a:t>Татьяна</a:t>
            </a:r>
            <a:r>
              <a:rPr lang="de-DE" sz="1800" i="1" kern="50" dirty="0">
                <a:latin typeface="Times New Roman" panose="02020603050405020304" pitchFamily="18" charset="0"/>
                <a:ea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de-DE" sz="1800" i="1" kern="50" dirty="0" err="1">
                <a:latin typeface="Times New Roman" panose="02020603050405020304" pitchFamily="18" charset="0"/>
                <a:ea typeface="Times New Roman CYR" panose="02020603050405020304" pitchFamily="18" charset="0"/>
                <a:cs typeface="Times New Roman CYR" panose="02020603050405020304" pitchFamily="18" charset="0"/>
              </a:rPr>
              <a:t>Владимировна</a:t>
            </a:r>
            <a:r>
              <a:rPr lang="de-DE" sz="1800" i="1" kern="50" dirty="0">
                <a:latin typeface="Times New Roman" panose="02020603050405020304" pitchFamily="18" charset="0"/>
                <a:ea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endParaRPr lang="ru-RU" sz="1800" kern="50" dirty="0">
              <a:latin typeface="Times New Roman" panose="02020603050405020304" pitchFamily="18" charset="0"/>
              <a:ea typeface="Andale Sans UI"/>
            </a:endParaRPr>
          </a:p>
          <a:p>
            <a:pPr algn="r">
              <a:spcAft>
                <a:spcPts val="0"/>
              </a:spcAft>
            </a:pPr>
            <a:r>
              <a:rPr lang="ru-RU" sz="1800" i="1" kern="50" dirty="0">
                <a:latin typeface="Times New Roman" panose="02020603050405020304" pitchFamily="18" charset="0"/>
                <a:ea typeface="Times New Roman CYR" panose="02020603050405020304" pitchFamily="18" charset="0"/>
                <a:cs typeface="Times New Roman CYR" panose="02020603050405020304" pitchFamily="18" charset="0"/>
              </a:rPr>
              <a:t>учитель изобразительного искусства </a:t>
            </a:r>
            <a:endParaRPr lang="ru-RU" sz="1800" kern="50" dirty="0">
              <a:latin typeface="Times New Roman" panose="02020603050405020304" pitchFamily="18" charset="0"/>
              <a:ea typeface="Andale Sans UI"/>
            </a:endParaRPr>
          </a:p>
          <a:p>
            <a:pPr algn="r">
              <a:spcAft>
                <a:spcPts val="0"/>
              </a:spcAft>
            </a:pPr>
            <a:r>
              <a:rPr lang="ru-RU" sz="1800" i="1" kern="50" dirty="0">
                <a:latin typeface="Times New Roman" panose="02020603050405020304" pitchFamily="18" charset="0"/>
                <a:ea typeface="Times New Roman CYR" panose="02020603050405020304" pitchFamily="18" charset="0"/>
                <a:cs typeface="Times New Roman CYR" panose="02020603050405020304" pitchFamily="18" charset="0"/>
              </a:rPr>
              <a:t>МАОУ «СОШ № 31»</a:t>
            </a:r>
            <a:endParaRPr lang="ru-RU" sz="1800" kern="50" dirty="0">
              <a:latin typeface="Times New Roman" panose="02020603050405020304" pitchFamily="18" charset="0"/>
              <a:ea typeface="Andale Sans UI"/>
            </a:endParaRPr>
          </a:p>
          <a:p>
            <a:endParaRPr lang="ru-RU" sz="1600" dirty="0" smtClean="0"/>
          </a:p>
          <a:p>
            <a:r>
              <a:rPr lang="ru-RU" sz="1600" dirty="0" smtClean="0"/>
              <a:t>Череповец 2020 г.</a:t>
            </a:r>
            <a:endParaRPr lang="ru-RU" sz="16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8" y="2587744"/>
            <a:ext cx="3403056" cy="25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72039"/>
          </a:xfrm>
        </p:spPr>
        <p:txBody>
          <a:bodyPr>
            <a:normAutofit/>
          </a:bodyPr>
          <a:lstStyle/>
          <a:p>
            <a:r>
              <a:rPr lang="ru-RU" sz="3600" b="1" dirty="0" err="1"/>
              <a:t>Апплика́ция</a:t>
            </a:r>
            <a:r>
              <a:rPr lang="ru-RU" sz="3600" dirty="0"/>
              <a:t> (лат. </a:t>
            </a:r>
            <a:r>
              <a:rPr lang="ru-RU" sz="3600" dirty="0" err="1"/>
              <a:t>applicātiō</a:t>
            </a:r>
            <a:r>
              <a:rPr lang="ru-RU" sz="3600" dirty="0"/>
              <a:t> — прикладывание, присоединение) — способ получения изображения; техника декоративно-прикладного искусства. </a:t>
            </a:r>
            <a:r>
              <a:rPr lang="ru-RU" sz="3600" b="1" dirty="0"/>
              <a:t>Аппликация</a:t>
            </a:r>
            <a:r>
              <a:rPr lang="ru-RU" sz="3600" dirty="0"/>
              <a:t> — вырезание и наклеивание (</a:t>
            </a:r>
            <a:r>
              <a:rPr lang="ru-RU" sz="3600" dirty="0" err="1"/>
              <a:t>нашивание</a:t>
            </a:r>
            <a:r>
              <a:rPr lang="ru-RU" sz="3600" dirty="0"/>
              <a:t>) фигурок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40" y="2848468"/>
            <a:ext cx="3369151" cy="2525277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09" y="2921282"/>
            <a:ext cx="3229091" cy="2423367"/>
          </a:xfrm>
        </p:spPr>
      </p:pic>
    </p:spTree>
    <p:extLst>
      <p:ext uri="{BB962C8B-B14F-4D97-AF65-F5344CB8AC3E}">
        <p14:creationId xmlns:p14="http://schemas.microsoft.com/office/powerpoint/2010/main" val="20140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127" y="1524000"/>
            <a:ext cx="979516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  <a:ea typeface="+mj-ea"/>
                <a:cs typeface="+mj-cs"/>
              </a:rPr>
              <a:t>Требования предъявляемые к работе: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1. Аккуратность .</a:t>
            </a:r>
            <a:b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2. Выразительность .</a:t>
            </a:r>
            <a:b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3. Оригинальность.</a:t>
            </a:r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2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46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Calibri"/>
              </a:rPr>
              <a:t>Этапы выполнения работы</a:t>
            </a:r>
            <a:r>
              <a:rPr lang="ru-RU" sz="3600" dirty="0">
                <a:solidFill>
                  <a:prstClr val="black"/>
                </a:solidFill>
                <a:latin typeface="Calibri"/>
              </a:rPr>
              <a:t>.</a:t>
            </a:r>
            <a:br>
              <a:rPr lang="ru-RU" sz="3600" dirty="0">
                <a:solidFill>
                  <a:prstClr val="black"/>
                </a:solidFill>
                <a:latin typeface="Calibri"/>
              </a:rPr>
            </a:br>
            <a:r>
              <a:rPr lang="ru-RU" sz="3600" dirty="0">
                <a:solidFill>
                  <a:prstClr val="black"/>
                </a:solidFill>
                <a:latin typeface="Calibri"/>
              </a:rPr>
              <a:t> 1. </a:t>
            </a:r>
            <a:r>
              <a:rPr lang="ru-RU" sz="4000" dirty="0"/>
              <a:t>Окрашиваем лист бумаги, </a:t>
            </a:r>
            <a:r>
              <a:rPr lang="ru-RU" sz="4000" dirty="0" err="1" smtClean="0"/>
              <a:t>состариваем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4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64" y="2063750"/>
            <a:ext cx="4416422" cy="3311525"/>
          </a:xfrm>
        </p:spPr>
      </p:pic>
    </p:spTree>
    <p:extLst>
      <p:ext uri="{BB962C8B-B14F-4D97-AF65-F5344CB8AC3E}">
        <p14:creationId xmlns:p14="http://schemas.microsoft.com/office/powerpoint/2010/main" val="24074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2.На </a:t>
            </a:r>
            <a:r>
              <a:rPr lang="ru-RU" sz="3600" dirty="0"/>
              <a:t>картонке с  размером треугольник, двигают и подбирают заготовки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4" y="1853334"/>
            <a:ext cx="5230091" cy="39225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48" y="1853334"/>
            <a:ext cx="4201807" cy="31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267" y="393218"/>
            <a:ext cx="10396882" cy="115196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3.Выбираем </a:t>
            </a:r>
            <a:r>
              <a:rPr lang="ru-RU" sz="3600" dirty="0"/>
              <a:t>один из вариантов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4" y="1644723"/>
            <a:ext cx="4139237" cy="31044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75" y="1898072"/>
            <a:ext cx="4478897" cy="33591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65" y="2995768"/>
            <a:ext cx="4160243" cy="312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/>
              <a:t>4.</a:t>
            </a:r>
            <a:r>
              <a:rPr lang="de-DE" sz="3600" dirty="0" err="1" smtClean="0"/>
              <a:t>Складываем</a:t>
            </a:r>
            <a:r>
              <a:rPr lang="de-DE" sz="3600" dirty="0" smtClean="0"/>
              <a:t> </a:t>
            </a:r>
            <a:r>
              <a:rPr lang="ru-RU" sz="3600" dirty="0"/>
              <a:t>лист бумаги в треуголку по схеме.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050472"/>
            <a:ext cx="4397568" cy="3298176"/>
          </a:xfrm>
        </p:spPr>
      </p:pic>
      <p:pic>
        <p:nvPicPr>
          <p:cNvPr id="1026" name="Picture 2" descr="https://ds04.infourok.ru/uploads/ex/0730/000bee0f-8bf8e4d5/hello_html_m43291a9b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04" y="2909851"/>
            <a:ext cx="7311003" cy="354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1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/>
              <a:t>5.</a:t>
            </a:r>
            <a:r>
              <a:rPr lang="de-DE" sz="3600" dirty="0" err="1" smtClean="0"/>
              <a:t>Вы</a:t>
            </a:r>
            <a:r>
              <a:rPr lang="ru-RU" sz="3600" dirty="0" err="1"/>
              <a:t>резаем</a:t>
            </a:r>
            <a:r>
              <a:rPr lang="de-DE" sz="3600" dirty="0"/>
              <a:t> и </a:t>
            </a:r>
            <a:r>
              <a:rPr lang="ru-RU" sz="3600" dirty="0"/>
              <a:t>при</a:t>
            </a:r>
            <a:r>
              <a:rPr lang="de-DE" sz="3600" dirty="0" err="1"/>
              <a:t>клеиваем</a:t>
            </a:r>
            <a:r>
              <a:rPr lang="de-DE" sz="3600" dirty="0"/>
              <a:t> </a:t>
            </a:r>
            <a:r>
              <a:rPr lang="de-DE" sz="3600" dirty="0" err="1"/>
              <a:t>детали</a:t>
            </a:r>
            <a:r>
              <a:rPr lang="de-DE" sz="3600" dirty="0"/>
              <a:t> </a:t>
            </a:r>
            <a:r>
              <a:rPr lang="de-DE" sz="3600" dirty="0" err="1"/>
              <a:t>композиции</a:t>
            </a:r>
            <a:r>
              <a:rPr lang="de-DE" sz="3600" dirty="0" smtClean="0"/>
              <a:t>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3" y="2466542"/>
            <a:ext cx="4274127" cy="320417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13935"/>
            <a:ext cx="4454236" cy="3339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38" y="3364487"/>
            <a:ext cx="4368062" cy="327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3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6.Дополняем </a:t>
            </a:r>
            <a:r>
              <a:rPr lang="ru-RU" dirty="0"/>
              <a:t>деталями.</a:t>
            </a:r>
            <a:br>
              <a:rPr lang="ru-RU" dirty="0"/>
            </a:br>
            <a:r>
              <a:rPr lang="de-DE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4" y="2058194"/>
            <a:ext cx="5181600" cy="38862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91" y="2063750"/>
            <a:ext cx="4415367" cy="3311525"/>
          </a:xfrm>
        </p:spPr>
      </p:pic>
    </p:spTree>
    <p:extLst>
      <p:ext uri="{BB962C8B-B14F-4D97-AF65-F5344CB8AC3E}">
        <p14:creationId xmlns:p14="http://schemas.microsoft.com/office/powerpoint/2010/main" val="4710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92727"/>
            <a:ext cx="10396882" cy="114503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Работы детей.</a:t>
            </a:r>
            <a:br>
              <a:rPr lang="ru-RU" sz="3600" dirty="0" smtClean="0"/>
            </a:br>
            <a:r>
              <a:rPr lang="ru-RU" sz="3600" dirty="0" smtClean="0"/>
              <a:t>Спасибо за внимание !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172" y="1459455"/>
            <a:ext cx="3178815" cy="4238421"/>
          </a:xfrm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1" y="2340690"/>
            <a:ext cx="4862945" cy="3647209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45" y="1837765"/>
            <a:ext cx="3250623" cy="2437967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04" y="3765345"/>
            <a:ext cx="3422473" cy="25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14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6" y="3805527"/>
            <a:ext cx="2871725" cy="21537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787" y="3705714"/>
            <a:ext cx="3004810" cy="22536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7" y="940099"/>
            <a:ext cx="2557709" cy="19182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16" y="2292645"/>
            <a:ext cx="3113602" cy="2078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918" y="907338"/>
            <a:ext cx="3560619" cy="2670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6221" y="2443276"/>
            <a:ext cx="3031015" cy="226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8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36916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ВОВ в картинах художников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914400"/>
            <a:ext cx="5157787" cy="581891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/>
              <a:t>Дейнека А.А. «Оборона Севастополя»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6" y="1743076"/>
            <a:ext cx="7383631" cy="372134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183188" cy="581891"/>
          </a:xfrm>
        </p:spPr>
        <p:txBody>
          <a:bodyPr/>
          <a:lstStyle/>
          <a:p>
            <a:r>
              <a:rPr lang="ru-RU" dirty="0" smtClean="0"/>
              <a:t>Кравцов Игорь Последний салют»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71" y="2862263"/>
            <a:ext cx="2726595" cy="2513012"/>
          </a:xfrm>
        </p:spPr>
      </p:pic>
    </p:spTree>
    <p:extLst>
      <p:ext uri="{BB962C8B-B14F-4D97-AF65-F5344CB8AC3E}">
        <p14:creationId xmlns:p14="http://schemas.microsoft.com/office/powerpoint/2010/main" val="8920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Кривоногов П.А. «Победа»</a:t>
            </a:r>
            <a:br>
              <a:rPr lang="ru-RU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46" y="2063750"/>
            <a:ext cx="5174257" cy="3311525"/>
          </a:xfrm>
        </p:spPr>
      </p:pic>
    </p:spTree>
    <p:extLst>
      <p:ext uri="{BB962C8B-B14F-4D97-AF65-F5344CB8AC3E}">
        <p14:creationId xmlns:p14="http://schemas.microsoft.com/office/powerpoint/2010/main" val="12045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42999" y="477982"/>
            <a:ext cx="10396882" cy="1151965"/>
          </a:xfrm>
        </p:spPr>
        <p:txBody>
          <a:bodyPr/>
          <a:lstStyle/>
          <a:p>
            <a:pPr lvl="1" algn="r" rtl="0">
              <a:lnSpc>
                <a:spcPct val="90000"/>
              </a:lnSpc>
              <a:spcBef>
                <a:spcPct val="0"/>
              </a:spcBef>
            </a:pPr>
            <a:r>
              <a:rPr lang="ru-RU" dirty="0" smtClean="0"/>
              <a:t>Чуприн Николай «9 мая»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42108" y="365125"/>
            <a:ext cx="4646327" cy="5772440"/>
          </a:xfrm>
          <a:prstGeom prst="rect">
            <a:avLst/>
          </a:prstGeom>
        </p:spPr>
      </p:pic>
      <p:pic>
        <p:nvPicPr>
          <p:cNvPr id="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42" y="1261782"/>
            <a:ext cx="3665447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5311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История развития открытки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1136073"/>
            <a:ext cx="10515600" cy="504089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ru-RU" sz="19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Почтовые карточки (или открытки) были предложены впервые </a:t>
            </a:r>
            <a:r>
              <a:rPr lang="ru-RU" sz="19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 tooltip="Стефан, Генрих фон"/>
              </a:rPr>
              <a:t>Генрихом фон Стефаном</a:t>
            </a:r>
            <a:r>
              <a:rPr lang="ru-RU" sz="19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в 1865 году на </a:t>
            </a:r>
            <a:r>
              <a:rPr lang="ru-RU" sz="19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 tooltip="Австро-Германский почтовый союз (страница отсутствует)"/>
              </a:rPr>
              <a:t>Германско-Австрийском конгрессе</a:t>
            </a:r>
            <a:r>
              <a:rPr lang="ru-RU" sz="19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 tooltip="en:Austro-German Postal Union"/>
              </a:rPr>
              <a:t>[</a:t>
            </a:r>
            <a:r>
              <a:rPr lang="ru-RU" sz="19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 tooltip="en:Austro-German Postal Union"/>
              </a:rPr>
              <a:t>en</a:t>
            </a:r>
            <a:r>
              <a:rPr lang="ru-RU" sz="19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 tooltip="en:Austro-German Postal Union"/>
              </a:rPr>
              <a:t>]</a:t>
            </a:r>
            <a:r>
              <a:rPr lang="ru-RU" sz="19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но его проект был отклонён из-за «неприличной формы пересылки сообщений на открытом почтовом листе»</a:t>
            </a:r>
            <a:r>
              <a:rPr lang="ru-RU" sz="19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[2]</a:t>
            </a:r>
            <a:endParaRPr lang="ru-RU" sz="1900" kern="50" dirty="0">
              <a:latin typeface="Times New Roman" panose="02020603050405020304" pitchFamily="18" charset="0"/>
              <a:ea typeface="Andale Sans UI"/>
            </a:endParaRPr>
          </a:p>
          <a:p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Первая почтовая карточка была выпущена в </a:t>
            </a:r>
            <a:r>
              <a:rPr lang="ru-RU" sz="19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 tooltip="Австро-Венгрия"/>
              </a:rPr>
              <a:t>Австро-Венгрии</a:t>
            </a:r>
            <a:endParaRPr lang="ru-RU" sz="1900" kern="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 время </a:t>
            </a:r>
            <a:r>
              <a:rPr lang="ru-RU" sz="19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Франко-прусская война"/>
              </a:rPr>
              <a:t>франко-прусской войны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1870—1871 годов в воюющих </a:t>
            </a:r>
            <a:r>
              <a:rPr lang="ru-RU" sz="19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8" tooltip="Армия Франции"/>
              </a:rPr>
              <a:t>армиях Франции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и </a:t>
            </a:r>
            <a:r>
              <a:rPr lang="ru-RU" sz="19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9" tooltip="Германская имперская армия"/>
              </a:rPr>
              <a:t>Германии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также родилась </a:t>
            </a:r>
            <a:r>
              <a:rPr lang="ru-RU" sz="19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0" tooltip="Идея"/>
              </a:rPr>
              <a:t>идея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снабдить карточку иллюстрациями. Некоторые из </a:t>
            </a:r>
            <a:r>
              <a:rPr lang="ru-RU" sz="19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1" tooltip="Солдат"/>
              </a:rPr>
              <a:t>солдат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стали сопровождать посылаемые родным почтовые карточки рисунками. Эта идея была оперативно воспринята </a:t>
            </a:r>
            <a:r>
              <a:rPr lang="ru-RU" sz="19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2" tooltip="Коммерсант"/>
              </a:rPr>
              <a:t>коммерсантами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de-DE" sz="19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На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19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лицевой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19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стороне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19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открытки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19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имеется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19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какое-либо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19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полноформатное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 (</a:t>
            </a:r>
            <a:r>
              <a:rPr lang="de-DE" sz="19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занимающее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19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всю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19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площадь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) </a:t>
            </a:r>
            <a:r>
              <a:rPr lang="de-DE" sz="19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изображение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, а </a:t>
            </a:r>
            <a:r>
              <a:rPr lang="de-DE" sz="19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её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19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обратная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19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часть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19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предназначена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19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для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19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написания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19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сообщения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 и </a:t>
            </a:r>
            <a:r>
              <a:rPr lang="de-DE" sz="1900" u="sng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hlinkClick r:id="rId13" tooltip="Почтовый адрес"/>
              </a:rPr>
              <a:t>адресов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 </a:t>
            </a:r>
            <a:r>
              <a:rPr lang="de-DE" sz="1900" u="sng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hlinkClick r:id="rId14" tooltip="Получатель (страница отсутствует)"/>
              </a:rPr>
              <a:t>получателя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 и </a:t>
            </a:r>
            <a:r>
              <a:rPr lang="de-DE" sz="1900" u="sng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hlinkClick r:id="rId15" tooltip="Отправитель"/>
              </a:rPr>
              <a:t>отправителя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, а </a:t>
            </a:r>
            <a:r>
              <a:rPr lang="de-DE" sz="19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также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19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для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19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наклеивания</a:t>
            </a:r>
            <a:r>
              <a:rPr lang="de-DE" sz="1900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 </a:t>
            </a:r>
            <a:r>
              <a:rPr lang="de-DE" sz="1900" u="sng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hlinkClick r:id="rId16" tooltip="Почтовая марка"/>
              </a:rPr>
              <a:t>почтовой</a:t>
            </a:r>
            <a:r>
              <a:rPr lang="de-DE" sz="1900" u="sng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hlinkClick r:id="rId16" tooltip="Почтовая марка"/>
              </a:rPr>
              <a:t> </a:t>
            </a:r>
            <a:r>
              <a:rPr lang="de-DE" u="sng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hlinkClick r:id="rId16" tooltip="Почтовая марка"/>
              </a:rPr>
              <a:t>марки</a:t>
            </a:r>
            <a:r>
              <a:rPr lang="de-DE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. </a:t>
            </a:r>
            <a:endParaRPr lang="ru-RU" kern="50" dirty="0" smtClean="0">
              <a:solidFill>
                <a:srgbClr val="000000"/>
              </a:solidFill>
              <a:latin typeface="Times New Roman" panose="02020603050405020304" pitchFamily="18" charset="0"/>
              <a:ea typeface="Andale Sans U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4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/slide/s/SMt6mk4dFJiqUWKaTHNDn1eOQCBZGjwPbYs8fX/slide-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399" y="226580"/>
            <a:ext cx="775922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9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Письма с фронта.</a:t>
            </a:r>
            <a:endParaRPr lang="ru-RU" dirty="0"/>
          </a:p>
        </p:txBody>
      </p:sp>
      <p:pic>
        <p:nvPicPr>
          <p:cNvPr id="1026" name="Picture 2" descr="https://ds03.infourok.ru/uploads/ex/011b/0005584a-fc273575/2/img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1771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017.radikal.ru/i429/1606/6a/184708b339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43" y="438393"/>
            <a:ext cx="3196648" cy="312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11.postila.ru/data/be/89/eb/07/be89eb07a961bc2f4250619c5e6ec1e5f67161489c0be34c27a66f952987299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19" y="3671021"/>
            <a:ext cx="4017818" cy="30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Цель </a:t>
            </a:r>
            <a:r>
              <a:rPr lang="ru-RU" sz="3600" dirty="0">
                <a:solidFill>
                  <a:prstClr val="black"/>
                </a:solidFill>
              </a:rPr>
              <a:t>: создание </a:t>
            </a:r>
            <a:r>
              <a:rPr lang="ru-RU" sz="3600" dirty="0" smtClean="0">
                <a:solidFill>
                  <a:prstClr val="black"/>
                </a:solidFill>
              </a:rPr>
              <a:t>открытки ветерану к Дню победы </a:t>
            </a:r>
            <a:r>
              <a:rPr lang="ru-RU" sz="3600" dirty="0">
                <a:solidFill>
                  <a:prstClr val="black"/>
                </a:solidFill>
              </a:rPr>
              <a:t>в технике аппликация.</a:t>
            </a:r>
            <a:br>
              <a:rPr lang="ru-RU" sz="3600" dirty="0">
                <a:solidFill>
                  <a:prstClr val="black"/>
                </a:solidFill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prstClr val="black"/>
                </a:solidFill>
                <a:ea typeface="+mj-ea"/>
                <a:cs typeface="+mj-cs"/>
              </a:rPr>
              <a:t>Задачи </a:t>
            </a:r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:</a:t>
            </a:r>
            <a: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-  </a:t>
            </a:r>
            <a: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  <a:t>знакомство с </a:t>
            </a:r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историей развития письма, открытки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- Продолжение знакомства с техникой аппликация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- </a:t>
            </a:r>
            <a: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  <a:t>обобщение, умений и навыков </a:t>
            </a:r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создания своей  композиции</a:t>
            </a:r>
            <a: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  <a:t>- умение работать по </a:t>
            </a:r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плану </a:t>
            </a:r>
            <a: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  <a:t> -воспитание любви к </a:t>
            </a:r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Родине и историческому прошлому Родины.</a:t>
            </a:r>
            <a: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23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8574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/>
              </a:rPr>
              <a:t>Материалы и инструменты:</a:t>
            </a:r>
            <a:br>
              <a:rPr lang="ru-RU" dirty="0">
                <a:solidFill>
                  <a:prstClr val="black"/>
                </a:solidFill>
                <a:latin typeface="Calibri"/>
              </a:rPr>
            </a:b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ножницы,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фигурные ножницы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</a:rPr>
              <a:t>-картон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, бумага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</a:rPr>
              <a:t>-кисть для клея,</a:t>
            </a:r>
            <a:br>
              <a:rPr lang="ru-RU" sz="2800" dirty="0">
                <a:solidFill>
                  <a:prstClr val="black"/>
                </a:solidFill>
                <a:latin typeface="Calibri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</a:rPr>
              <a:t> -клей ПВА, клей карандаш,</a:t>
            </a:r>
            <a:br>
              <a:rPr lang="ru-RU" sz="2800" dirty="0">
                <a:solidFill>
                  <a:prstClr val="black"/>
                </a:solidFill>
                <a:latin typeface="Calibri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-цветная бумага</a:t>
            </a:r>
            <a:br>
              <a:rPr lang="ru-RU" sz="2800" dirty="0" smtClean="0">
                <a:solidFill>
                  <a:prstClr val="black"/>
                </a:solidFill>
                <a:latin typeface="Calibri"/>
              </a:rPr>
            </a:b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- распечатки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94" y="2133023"/>
            <a:ext cx="4419471" cy="3311525"/>
          </a:xfrm>
        </p:spPr>
      </p:pic>
    </p:spTree>
    <p:extLst>
      <p:ext uri="{BB962C8B-B14F-4D97-AF65-F5344CB8AC3E}">
        <p14:creationId xmlns:p14="http://schemas.microsoft.com/office/powerpoint/2010/main" val="19979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174</TotalTime>
  <Words>114</Words>
  <Application>Microsoft Office PowerPoint</Application>
  <PresentationFormat>Широкоэкранный</PresentationFormat>
  <Paragraphs>36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Andale Sans UI</vt:lpstr>
      <vt:lpstr>Arial</vt:lpstr>
      <vt:lpstr>Calibri</vt:lpstr>
      <vt:lpstr>Impact</vt:lpstr>
      <vt:lpstr>Times New Roman</vt:lpstr>
      <vt:lpstr>Times New Roman CYR</vt:lpstr>
      <vt:lpstr>Главное мероприятие</vt:lpstr>
      <vt:lpstr>Презентация: Открытка к дню Победы. </vt:lpstr>
      <vt:lpstr>ВОВ в картинах художников</vt:lpstr>
      <vt:lpstr>Кривоногов П.А. «Победа» </vt:lpstr>
      <vt:lpstr>Чуприн Николай «9 мая» </vt:lpstr>
      <vt:lpstr>История развития открытки</vt:lpstr>
      <vt:lpstr>Презентация PowerPoint</vt:lpstr>
      <vt:lpstr>Письма с фронта.</vt:lpstr>
      <vt:lpstr>Цель : создание открытки ветерану к Дню победы в технике аппликация. </vt:lpstr>
      <vt:lpstr>Материалы и инструменты: - ножницы, фигурные ножницы -картон, бумага -кисть для клея,  -клей ПВА, клей карандаш,  -цветная бумага - распечатки</vt:lpstr>
      <vt:lpstr>Апплика́ция (лат. applicātiō — прикладывание, присоединение) — способ получения изображения; техника декоративно-прикладного искусства. Аппликация — вырезание и наклеивание (нашивание) фигурок</vt:lpstr>
      <vt:lpstr>Презентация PowerPoint</vt:lpstr>
      <vt:lpstr>Этапы выполнения работы.  1. Окрашиваем лист бумаги, состариваем.  </vt:lpstr>
      <vt:lpstr>2.На картонке с  размером треугольник, двигают и подбирают заготовки</vt:lpstr>
      <vt:lpstr>3.Выбираем один из вариантов</vt:lpstr>
      <vt:lpstr>4.Складываем лист бумаги в треуголку по схеме. </vt:lpstr>
      <vt:lpstr>5.Вырезаем и приклеиваем детали композиции. </vt:lpstr>
      <vt:lpstr> 6.Дополняем деталями.   </vt:lpstr>
      <vt:lpstr>Работы детей. Спасибо за внимание 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23</cp:revision>
  <dcterms:created xsi:type="dcterms:W3CDTF">2020-03-09T21:23:12Z</dcterms:created>
  <dcterms:modified xsi:type="dcterms:W3CDTF">2020-06-15T09:04:58Z</dcterms:modified>
</cp:coreProperties>
</file>